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7" d="100"/>
          <a:sy n="97" d="100"/>
        </p:scale>
        <p:origin x="-1042" y="-91"/>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zitiv titlu">
    <p:spTree>
      <p:nvGrpSpPr>
        <p:cNvPr id="1" name=""/>
        <p:cNvGrpSpPr/>
        <p:nvPr/>
      </p:nvGrpSpPr>
      <p:grpSpPr>
        <a:xfrm>
          <a:off x="0" y="0"/>
          <a:ext cx="0" cy="0"/>
          <a:chOff x="0" y="0"/>
          <a:chExt cx="0" cy="0"/>
        </a:xfrm>
      </p:grpSpPr>
      <p:sp>
        <p:nvSpPr>
          <p:cNvPr id="2" name="Titlu 1"/>
          <p:cNvSpPr>
            <a:spLocks noGrp="1"/>
          </p:cNvSpPr>
          <p:nvPr>
            <p:ph type="ctrTitle"/>
          </p:nvPr>
        </p:nvSpPr>
        <p:spPr>
          <a:xfrm>
            <a:off x="685800" y="2130425"/>
            <a:ext cx="7772400" cy="1470025"/>
          </a:xfrm>
        </p:spPr>
        <p:txBody>
          <a:bodyPr/>
          <a:lstStyle/>
          <a:p>
            <a:r>
              <a:rPr lang="ro-RO" smtClean="0"/>
              <a:t>Faceți clic pentru a edita stilul de titlu Coordonator</a:t>
            </a:r>
            <a:endParaRPr lang="ro-RO"/>
          </a:p>
        </p:txBody>
      </p:sp>
      <p:sp>
        <p:nvSpPr>
          <p:cNvPr id="3" name="Subtitlu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ro-RO" smtClean="0"/>
              <a:t>Faceți clic pentru editarea stilului de subtitlu al coordonatorului</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F81595A5-0D4F-44CD-9FDD-EF83E1A00F2C}"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ext vertical și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BDEE234D-BC42-457B-A160-F67E9AC62126}"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lu vertical și text">
    <p:spTree>
      <p:nvGrpSpPr>
        <p:cNvPr id="1" name=""/>
        <p:cNvGrpSpPr/>
        <p:nvPr/>
      </p:nvGrpSpPr>
      <p:grpSpPr>
        <a:xfrm>
          <a:off x="0" y="0"/>
          <a:ext cx="0" cy="0"/>
          <a:chOff x="0" y="0"/>
          <a:chExt cx="0" cy="0"/>
        </a:xfrm>
      </p:grpSpPr>
      <p:sp>
        <p:nvSpPr>
          <p:cNvPr id="2" name="Titlu vertical 1"/>
          <p:cNvSpPr>
            <a:spLocks noGrp="1"/>
          </p:cNvSpPr>
          <p:nvPr>
            <p:ph type="title" orient="vert"/>
          </p:nvPr>
        </p:nvSpPr>
        <p:spPr>
          <a:xfrm>
            <a:off x="6629400" y="274638"/>
            <a:ext cx="2057400" cy="5851525"/>
          </a:xfrm>
        </p:spPr>
        <p:txBody>
          <a:bodyPr vert="eaVert"/>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a:xfrm>
            <a:off x="457200" y="274638"/>
            <a:ext cx="6019800" cy="5851525"/>
          </a:xfrm>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BA73BABF-BD08-4539-AA1C-E1B0E4046ABF}" type="slidenum">
              <a:rPr lang="en-US"/>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u, text și conținut">
    <p:spTree>
      <p:nvGrpSpPr>
        <p:cNvPr id="1" name=""/>
        <p:cNvGrpSpPr/>
        <p:nvPr/>
      </p:nvGrpSpPr>
      <p:grpSpPr>
        <a:xfrm>
          <a:off x="0" y="0"/>
          <a:ext cx="0" cy="0"/>
          <a:chOff x="0" y="0"/>
          <a:chExt cx="0" cy="0"/>
        </a:xfrm>
      </p:grpSpPr>
      <p:sp>
        <p:nvSpPr>
          <p:cNvPr id="2" name="Titlu 1"/>
          <p:cNvSpPr>
            <a:spLocks noGrp="1"/>
          </p:cNvSpPr>
          <p:nvPr>
            <p:ph type="title"/>
          </p:nvPr>
        </p:nvSpPr>
        <p:spPr>
          <a:xfrm>
            <a:off x="457200" y="274638"/>
            <a:ext cx="8229600" cy="1143000"/>
          </a:xfrm>
        </p:spPr>
        <p:txBody>
          <a:bodyPr/>
          <a:lstStyle/>
          <a:p>
            <a:r>
              <a:rPr lang="ro-RO" smtClean="0"/>
              <a:t>Faceți clic pentru a edita stilul de titlu Coordonator</a:t>
            </a:r>
            <a:endParaRPr lang="ro-RO"/>
          </a:p>
        </p:txBody>
      </p:sp>
      <p:sp>
        <p:nvSpPr>
          <p:cNvPr id="3" name="Substituent text 2"/>
          <p:cNvSpPr>
            <a:spLocks noGrp="1"/>
          </p:cNvSpPr>
          <p:nvPr>
            <p:ph type="body" sz="half" idx="1"/>
          </p:nvPr>
        </p:nvSpPr>
        <p:spPr>
          <a:xfrm>
            <a:off x="457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4A6E43E5-77AE-48D4-B7BC-31D0798A3713}"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u și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idx="1"/>
          </p:nvPr>
        </p:nvSpPr>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6019CDAE-D316-4F9E-90E8-1AA72D215364}"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ntet secțiune">
    <p:spTree>
      <p:nvGrpSpPr>
        <p:cNvPr id="1" name=""/>
        <p:cNvGrpSpPr/>
        <p:nvPr/>
      </p:nvGrpSpPr>
      <p:grpSpPr>
        <a:xfrm>
          <a:off x="0" y="0"/>
          <a:ext cx="0" cy="0"/>
          <a:chOff x="0" y="0"/>
          <a:chExt cx="0" cy="0"/>
        </a:xfrm>
      </p:grpSpPr>
      <p:sp>
        <p:nvSpPr>
          <p:cNvPr id="2" name="Titlu 1"/>
          <p:cNvSpPr>
            <a:spLocks noGrp="1"/>
          </p:cNvSpPr>
          <p:nvPr>
            <p:ph type="title"/>
          </p:nvPr>
        </p:nvSpPr>
        <p:spPr>
          <a:xfrm>
            <a:off x="722313" y="4406900"/>
            <a:ext cx="7772400" cy="1362075"/>
          </a:xfrm>
        </p:spPr>
        <p:txBody>
          <a:bodyPr anchor="t"/>
          <a:lstStyle>
            <a:lvl1pPr algn="l">
              <a:defRPr sz="4000" b="1" cap="all"/>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ro-RO" smtClean="0"/>
              <a:t>Faceți clic pentru a edita stilurile de text Coordonator</a:t>
            </a:r>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6DA757CF-0EA8-4DC0-BDAD-7AFB4301F824}"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uă tipuri de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26EB78BD-E554-461D-B095-C9ECD9F87B59}"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ție">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lvl1pPr>
              <a:defRPr/>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4" name="Substituent conținut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Substituent tex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6" name="Substituent conținut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7" name="Rectangle 4"/>
          <p:cNvSpPr>
            <a:spLocks noGrp="1" noChangeArrowheads="1"/>
          </p:cNvSpPr>
          <p:nvPr>
            <p:ph type="dt" sz="half" idx="10"/>
          </p:nvPr>
        </p:nvSpPr>
        <p:spPr>
          <a:ln/>
        </p:spPr>
        <p:txBody>
          <a:bodyPr/>
          <a:lstStyle>
            <a:lvl1pPr>
              <a:defRPr/>
            </a:lvl1pPr>
          </a:lstStyle>
          <a:p>
            <a:endParaRPr lang="en-GB"/>
          </a:p>
        </p:txBody>
      </p:sp>
      <p:sp>
        <p:nvSpPr>
          <p:cNvPr id="8" name="Rectangle 5"/>
          <p:cNvSpPr>
            <a:spLocks noGrp="1" noChangeArrowheads="1"/>
          </p:cNvSpPr>
          <p:nvPr>
            <p:ph type="ftr" sz="quarter" idx="11"/>
          </p:nvPr>
        </p:nvSpPr>
        <p:spPr>
          <a:ln/>
        </p:spPr>
        <p:txBody>
          <a:bodyPr/>
          <a:lstStyle>
            <a:lvl1pPr>
              <a:defRPr/>
            </a:lvl1pPr>
          </a:lstStyle>
          <a:p>
            <a:endParaRPr lang="en-GB"/>
          </a:p>
        </p:txBody>
      </p:sp>
      <p:sp>
        <p:nvSpPr>
          <p:cNvPr id="9" name="Rectangle 6"/>
          <p:cNvSpPr>
            <a:spLocks noGrp="1" noChangeArrowheads="1"/>
          </p:cNvSpPr>
          <p:nvPr>
            <p:ph type="sldNum" sz="quarter" idx="12"/>
          </p:nvPr>
        </p:nvSpPr>
        <p:spPr>
          <a:ln/>
        </p:spPr>
        <p:txBody>
          <a:bodyPr/>
          <a:lstStyle>
            <a:lvl1pPr>
              <a:defRPr/>
            </a:lvl1pPr>
          </a:lstStyle>
          <a:p>
            <a:fld id="{9CFA7CB1-19DF-4BA9-B170-F844DEAAE7D6}"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Doar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Rectangle 4"/>
          <p:cNvSpPr>
            <a:spLocks noGrp="1" noChangeArrowheads="1"/>
          </p:cNvSpPr>
          <p:nvPr>
            <p:ph type="dt" sz="half" idx="10"/>
          </p:nvPr>
        </p:nvSpPr>
        <p:spPr>
          <a:ln/>
        </p:spPr>
        <p:txBody>
          <a:bodyPr/>
          <a:lstStyle>
            <a:lvl1pPr>
              <a:defRPr/>
            </a:lvl1pPr>
          </a:lstStyle>
          <a:p>
            <a:endParaRPr lang="en-GB"/>
          </a:p>
        </p:txBody>
      </p:sp>
      <p:sp>
        <p:nvSpPr>
          <p:cNvPr id="4" name="Rectangle 5"/>
          <p:cNvSpPr>
            <a:spLocks noGrp="1" noChangeArrowheads="1"/>
          </p:cNvSpPr>
          <p:nvPr>
            <p:ph type="ftr" sz="quarter" idx="11"/>
          </p:nvPr>
        </p:nvSpPr>
        <p:spPr>
          <a:ln/>
        </p:spPr>
        <p:txBody>
          <a:bodyPr/>
          <a:lstStyle>
            <a:lvl1pPr>
              <a:defRPr/>
            </a:lvl1pPr>
          </a:lstStyle>
          <a:p>
            <a:endParaRPr lang="en-GB"/>
          </a:p>
        </p:txBody>
      </p:sp>
      <p:sp>
        <p:nvSpPr>
          <p:cNvPr id="5" name="Rectangle 6"/>
          <p:cNvSpPr>
            <a:spLocks noGrp="1" noChangeArrowheads="1"/>
          </p:cNvSpPr>
          <p:nvPr>
            <p:ph type="sldNum" sz="quarter" idx="12"/>
          </p:nvPr>
        </p:nvSpPr>
        <p:spPr>
          <a:ln/>
        </p:spPr>
        <p:txBody>
          <a:bodyPr/>
          <a:lstStyle>
            <a:lvl1pPr>
              <a:defRPr/>
            </a:lvl1pPr>
          </a:lstStyle>
          <a:p>
            <a:fld id="{2E78E301-A622-4495-B711-FE24B2668B78}"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Necompletat">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endParaRPr lang="en-GB"/>
          </a:p>
        </p:txBody>
      </p:sp>
      <p:sp>
        <p:nvSpPr>
          <p:cNvPr id="3" name="Rectangle 5"/>
          <p:cNvSpPr>
            <a:spLocks noGrp="1" noChangeArrowheads="1"/>
          </p:cNvSpPr>
          <p:nvPr>
            <p:ph type="ftr" sz="quarter" idx="11"/>
          </p:nvPr>
        </p:nvSpPr>
        <p:spPr>
          <a:ln/>
        </p:spPr>
        <p:txBody>
          <a:bodyPr/>
          <a:lstStyle>
            <a:lvl1pPr>
              <a:defRPr/>
            </a:lvl1pPr>
          </a:lstStyle>
          <a:p>
            <a:endParaRPr lang="en-GB"/>
          </a:p>
        </p:txBody>
      </p:sp>
      <p:sp>
        <p:nvSpPr>
          <p:cNvPr id="4" name="Rectangle 6"/>
          <p:cNvSpPr>
            <a:spLocks noGrp="1" noChangeArrowheads="1"/>
          </p:cNvSpPr>
          <p:nvPr>
            <p:ph type="sldNum" sz="quarter" idx="12"/>
          </p:nvPr>
        </p:nvSpPr>
        <p:spPr>
          <a:ln/>
        </p:spPr>
        <p:txBody>
          <a:bodyPr/>
          <a:lstStyle>
            <a:lvl1pPr>
              <a:defRPr/>
            </a:lvl1pPr>
          </a:lstStyle>
          <a:p>
            <a:fld id="{102E2E6F-1D22-421B-B853-B48F6807A568}"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ținut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457200" y="273050"/>
            <a:ext cx="3008313" cy="1162050"/>
          </a:xfrm>
        </p:spPr>
        <p:txBody>
          <a:bodyPr anchor="b"/>
          <a:lstStyle>
            <a:lvl1pPr algn="l">
              <a:defRPr sz="2000" b="1"/>
            </a:lvl1pPr>
          </a:lstStyle>
          <a:p>
            <a:r>
              <a:rPr lang="ro-RO" smtClean="0"/>
              <a:t>Faceți clic pentru a edita stilul de titlu Coordonator</a:t>
            </a:r>
            <a:endParaRPr lang="ro-RO"/>
          </a:p>
        </p:txBody>
      </p:sp>
      <p:sp>
        <p:nvSpPr>
          <p:cNvPr id="3" name="Substituent conținut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tex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53696B5E-E0EE-4103-9D9D-0208737BFB84}"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ine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1792288" y="4800600"/>
            <a:ext cx="5486400" cy="566738"/>
          </a:xfrm>
        </p:spPr>
        <p:txBody>
          <a:bodyPr anchor="b"/>
          <a:lstStyle>
            <a:lvl1pPr algn="l">
              <a:defRPr sz="2000" b="1"/>
            </a:lvl1pPr>
          </a:lstStyle>
          <a:p>
            <a:r>
              <a:rPr lang="ro-RO" smtClean="0"/>
              <a:t>Faceți clic pentru a edita stilul de titlu Coordonator</a:t>
            </a:r>
            <a:endParaRPr lang="ro-RO"/>
          </a:p>
        </p:txBody>
      </p:sp>
      <p:sp>
        <p:nvSpPr>
          <p:cNvPr id="3" name="Substituent imagin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Substituent tex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BEF82798-6E09-49B9-9B22-6F887DCA83A9}"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GB"/>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en-GB"/>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301BBEA1-B8A8-4C43-99D8-089EED8F2644}"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 id="2147483649" r:id="rId12"/>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ctrTitle"/>
          </p:nvPr>
        </p:nvSpPr>
        <p:spPr/>
        <p:txBody>
          <a:bodyPr/>
          <a:lstStyle/>
          <a:p>
            <a:pPr eaLnBrk="1" hangingPunct="1"/>
            <a:r>
              <a:rPr lang="ro-RO" sz="1400" b="1" smtClean="0"/>
              <a:t>UNITATEA ŞI DIVERSITATEA LUMII VII</a:t>
            </a:r>
          </a:p>
        </p:txBody>
      </p:sp>
      <p:sp>
        <p:nvSpPr>
          <p:cNvPr id="2051" name="Rectangle 3"/>
          <p:cNvSpPr>
            <a:spLocks noGrp="1" noChangeArrowheads="1"/>
          </p:cNvSpPr>
          <p:nvPr>
            <p:ph type="subTitle" idx="1"/>
          </p:nvPr>
        </p:nvSpPr>
        <p:spPr>
          <a:xfrm>
            <a:off x="2514600" y="3429000"/>
            <a:ext cx="6400800" cy="1066800"/>
          </a:xfrm>
        </p:spPr>
        <p:txBody>
          <a:bodyPr/>
          <a:lstStyle/>
          <a:p>
            <a:pPr algn="just" eaLnBrk="1" hangingPunct="1"/>
            <a:r>
              <a:rPr lang="ro-RO" sz="1000" smtClean="0"/>
              <a:t>(Adaptat după </a:t>
            </a:r>
            <a:r>
              <a:rPr lang="ro-RO" sz="1000" i="1" smtClean="0"/>
              <a:t>Manualul de </a:t>
            </a:r>
            <a:r>
              <a:rPr lang="en-GB" sz="1000" i="1" smtClean="0"/>
              <a:t>B</a:t>
            </a:r>
            <a:r>
              <a:rPr lang="ro-RO" sz="1000" i="1" smtClean="0"/>
              <a:t>iologie, clasa a IX</a:t>
            </a:r>
            <a:r>
              <a:rPr lang="en-US" sz="1000" i="1" smtClean="0"/>
              <a:t>-a, </a:t>
            </a:r>
            <a:r>
              <a:rPr lang="en-US" sz="1000" smtClean="0"/>
              <a:t>Lucian Gavril</a:t>
            </a:r>
            <a:r>
              <a:rPr lang="ro-RO" sz="1000" smtClean="0"/>
              <a:t>ă, Nicolae Toma</a:t>
            </a:r>
            <a:r>
              <a:rPr lang="en-US" sz="1000" smtClean="0"/>
              <a:t>)</a:t>
            </a:r>
          </a:p>
        </p:txBody>
      </p:sp>
      <p:sp>
        <p:nvSpPr>
          <p:cNvPr id="2052" name="Text Box 4"/>
          <p:cNvSpPr txBox="1">
            <a:spLocks noChangeArrowheads="1"/>
          </p:cNvSpPr>
          <p:nvPr/>
        </p:nvSpPr>
        <p:spPr bwMode="auto">
          <a:xfrm>
            <a:off x="457200" y="228600"/>
            <a:ext cx="8001000" cy="396875"/>
          </a:xfrm>
          <a:prstGeom prst="rect">
            <a:avLst/>
          </a:prstGeom>
          <a:noFill/>
          <a:ln w="9525">
            <a:noFill/>
            <a:miter lim="800000"/>
            <a:headEnd/>
            <a:tailEnd/>
          </a:ln>
        </p:spPr>
        <p:txBody>
          <a:bodyPr>
            <a:spAutoFit/>
          </a:bodyPr>
          <a:lstStyle/>
          <a:p>
            <a:pPr eaLnBrk="0" hangingPunct="0"/>
            <a:r>
              <a:rPr lang="ro-RO" sz="1000" dirty="0" smtClean="0">
                <a:solidFill>
                  <a:schemeClr val="tx2"/>
                </a:solidFill>
              </a:rPr>
              <a:t>Examenul de bacalaureat 2012</a:t>
            </a:r>
            <a:endParaRPr lang="en-GB" sz="1000" dirty="0"/>
          </a:p>
          <a:p>
            <a:pPr eaLnBrk="0" hangingPunct="0"/>
            <a:r>
              <a:rPr lang="ro-RO" sz="1000" dirty="0">
                <a:solidFill>
                  <a:schemeClr val="tx2"/>
                </a:solidFill>
              </a:rPr>
              <a:t>Proba de evaluare a competenţelor digitale</a:t>
            </a:r>
            <a:r>
              <a:rPr lang="en-US" sz="1000" dirty="0">
                <a:solidFill>
                  <a:schemeClr val="tx2"/>
                </a:solidFill>
              </a:rPr>
              <a:t> – document de </a:t>
            </a:r>
            <a:r>
              <a:rPr lang="ro-RO" sz="1000" dirty="0">
                <a:solidFill>
                  <a:schemeClr val="tx2"/>
                </a:solidFill>
              </a:rPr>
              <a:t>lucru</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p:cNvSpPr>
            <a:spLocks noGrp="1" noChangeArrowheads="1"/>
          </p:cNvSpPr>
          <p:nvPr>
            <p:ph type="title"/>
          </p:nvPr>
        </p:nvSpPr>
        <p:spPr/>
        <p:txBody>
          <a:bodyPr/>
          <a:lstStyle/>
          <a:p>
            <a:pPr algn="l" eaLnBrk="1" hangingPunct="1"/>
            <a:r>
              <a:rPr lang="ro-RO" sz="1000" dirty="0" smtClean="0"/>
              <a:t>Examenul de bacalaureat 2012</a:t>
            </a:r>
            <a:r>
              <a:rPr lang="ro-RO" sz="1000" dirty="0" smtClean="0"/>
              <a:t/>
            </a:r>
            <a:br>
              <a:rPr lang="ro-RO" sz="1000" dirty="0" smtClean="0"/>
            </a:br>
            <a:r>
              <a:rPr lang="ro-RO" sz="1000" dirty="0" smtClean="0"/>
              <a:t>Proba de evaluare a competenţelor digitale</a:t>
            </a:r>
            <a:r>
              <a:rPr lang="en-US" sz="1000" dirty="0" smtClean="0"/>
              <a:t> – document de </a:t>
            </a:r>
            <a:r>
              <a:rPr lang="en-US" sz="1000" dirty="0" err="1" smtClean="0"/>
              <a:t>lucru</a:t>
            </a:r>
            <a:endParaRPr lang="en-US" sz="1000" dirty="0" smtClean="0"/>
          </a:p>
        </p:txBody>
      </p:sp>
      <p:sp>
        <p:nvSpPr>
          <p:cNvPr id="3075" name="Rectangle 3"/>
          <p:cNvSpPr>
            <a:spLocks noGrp="1" noChangeArrowheads="1"/>
          </p:cNvSpPr>
          <p:nvPr>
            <p:ph type="body" sz="half" idx="1"/>
          </p:nvPr>
        </p:nvSpPr>
        <p:spPr>
          <a:xfrm>
            <a:off x="457200" y="1371600"/>
            <a:ext cx="4267200" cy="4953000"/>
          </a:xfrm>
        </p:spPr>
        <p:txBody>
          <a:bodyPr/>
          <a:lstStyle/>
          <a:p>
            <a:pPr marL="0" indent="531813" algn="just" eaLnBrk="1" hangingPunct="1">
              <a:lnSpc>
                <a:spcPct val="90000"/>
              </a:lnSpc>
              <a:buFontTx/>
              <a:buNone/>
            </a:pPr>
            <a:r>
              <a:rPr lang="ro-RO" sz="1200" smtClean="0"/>
              <a:t>Lumea vie ne apare deopotrivă unitară şi diversă, unitatea şi diversitatea lumii vii reprezentând laturi inseparabile ale procesului evoluţiei biologice. Cu toate că posedă trăsături comune, lumea vie ni se prezintă într-o diversitate enormă.  Amploarea diversităţii este exprimată</a:t>
            </a:r>
            <a:r>
              <a:rPr lang="en-GB" sz="1200" smtClean="0"/>
              <a:t>,</a:t>
            </a:r>
            <a:r>
              <a:rPr lang="ro-RO" sz="1200" smtClean="0"/>
              <a:t> în primul rând</a:t>
            </a:r>
            <a:r>
              <a:rPr lang="en-GB" sz="1200" smtClean="0"/>
              <a:t>,</a:t>
            </a:r>
            <a:r>
              <a:rPr lang="ro-RO" sz="1200" smtClean="0"/>
              <a:t>  de numărul de specii biologice. </a:t>
            </a:r>
          </a:p>
          <a:p>
            <a:pPr marL="0" indent="531813" algn="just" eaLnBrk="1" hangingPunct="1">
              <a:lnSpc>
                <a:spcPct val="90000"/>
              </a:lnSpc>
              <a:buFontTx/>
              <a:buNone/>
            </a:pPr>
            <a:r>
              <a:rPr lang="ro-RO" sz="1200" smtClean="0"/>
              <a:t>Deosebiri apar nu numai de la o specie la alta, dar chiar şi în interiorul aceleiaşi specii. De exemplu</a:t>
            </a:r>
            <a:r>
              <a:rPr lang="en-GB" sz="1200" smtClean="0"/>
              <a:t>,</a:t>
            </a:r>
            <a:r>
              <a:rPr lang="ro-RO" sz="1200" smtClean="0"/>
              <a:t> specia umană, la  care s-au diferenţiat, în cursul evoluţiei  sale, mai multe rase diferite.</a:t>
            </a:r>
          </a:p>
          <a:p>
            <a:pPr marL="0" indent="531813" algn="just" eaLnBrk="1" hangingPunct="1">
              <a:lnSpc>
                <a:spcPct val="90000"/>
              </a:lnSpc>
              <a:buFontTx/>
              <a:buNone/>
            </a:pPr>
            <a:r>
              <a:rPr lang="ro-RO" sz="1200" smtClean="0"/>
              <a:t>Toate organismele vii se caracterizează prin metabolism-schimb permanent de substanţă, energie şi informaţie dintre organismul viu şi mediul său de viaţă - şi au ca trăsături definitorii: autoconservarea, autodezvoltarea, autoreglarea şi autoreproducerea.</a:t>
            </a:r>
          </a:p>
          <a:p>
            <a:pPr marL="0" indent="531813" algn="just" eaLnBrk="1" hangingPunct="1">
              <a:lnSpc>
                <a:spcPct val="90000"/>
              </a:lnSpc>
              <a:buFontTx/>
              <a:buNone/>
            </a:pPr>
            <a:r>
              <a:rPr lang="ro-RO" sz="1200" smtClean="0"/>
              <a:t>Vieţuitoarele actuale descind dintr-un strămoş comun. Numai astfel se poate explica de ce toate vieţuitoarele posedă aceleaşi însuşiri fundamentale. Vorbim</a:t>
            </a:r>
            <a:r>
              <a:rPr lang="en-GB" sz="1200" smtClean="0"/>
              <a:t>,</a:t>
            </a:r>
            <a:r>
              <a:rPr lang="ro-RO" sz="1200" smtClean="0"/>
              <a:t> în acest caz</a:t>
            </a:r>
            <a:r>
              <a:rPr lang="en-GB" sz="1200" smtClean="0"/>
              <a:t>,</a:t>
            </a:r>
            <a:r>
              <a:rPr lang="ro-RO" sz="1200" smtClean="0"/>
              <a:t> de unitatea lumii vii, care a fost asigurată de funcţionarea</a:t>
            </a:r>
            <a:r>
              <a:rPr lang="en-GB" sz="1200" smtClean="0"/>
              <a:t>,</a:t>
            </a:r>
            <a:r>
              <a:rPr lang="ro-RO" sz="1200" smtClean="0"/>
              <a:t> cu exactitate</a:t>
            </a:r>
            <a:r>
              <a:rPr lang="en-GB" sz="1200" smtClean="0"/>
              <a:t>,</a:t>
            </a:r>
            <a:r>
              <a:rPr lang="ro-RO" sz="1200" smtClean="0"/>
              <a:t> a mecanismului eredităţii.</a:t>
            </a:r>
          </a:p>
          <a:p>
            <a:pPr marL="0" indent="531813" algn="just" eaLnBrk="1" hangingPunct="1">
              <a:lnSpc>
                <a:spcPct val="90000"/>
              </a:lnSpc>
              <a:buFontTx/>
              <a:buNone/>
            </a:pPr>
            <a:r>
              <a:rPr lang="ro-RO" sz="1200" smtClean="0"/>
              <a:t>De-a lungul erelor geologice, evoluţia a păstrat fundamentul molecular de organizare a sistemelor biologice, fără de care nu ar fi fost posibilă continuitatea vieţii.</a:t>
            </a:r>
            <a:r>
              <a:rPr lang="en-GB" sz="1200" smtClean="0"/>
              <a:t> […]</a:t>
            </a:r>
            <a:endParaRPr lang="ro-RO" sz="1200" smtClean="0"/>
          </a:p>
        </p:txBody>
      </p:sp>
      <p:pic>
        <p:nvPicPr>
          <p:cNvPr id="3079" name="Picture 7" descr="comp_i"/>
          <p:cNvPicPr>
            <a:picLocks noChangeAspect="1" noChangeArrowheads="1"/>
          </p:cNvPicPr>
          <p:nvPr/>
        </p:nvPicPr>
        <p:blipFill>
          <a:blip r:embed="rId2" cstate="print"/>
          <a:srcRect/>
          <a:stretch>
            <a:fillRect/>
          </a:stretch>
        </p:blipFill>
        <p:spPr bwMode="auto">
          <a:xfrm>
            <a:off x="5257800" y="2133600"/>
            <a:ext cx="2933700" cy="2933700"/>
          </a:xfrm>
          <a:prstGeom prst="rect">
            <a:avLst/>
          </a:prstGeom>
          <a:noFill/>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p:txBody>
          <a:bodyPr/>
          <a:lstStyle/>
          <a:p>
            <a:pPr algn="l" eaLnBrk="1" hangingPunct="1"/>
            <a:r>
              <a:rPr lang="ro-RO" sz="1000" dirty="0" smtClean="0"/>
              <a:t>Examenul de bacalaureat 2012</a:t>
            </a:r>
            <a:r>
              <a:rPr lang="ro-RO" sz="1000" dirty="0" smtClean="0"/>
              <a:t/>
            </a:r>
            <a:br>
              <a:rPr lang="ro-RO" sz="1000" dirty="0" smtClean="0"/>
            </a:br>
            <a:r>
              <a:rPr lang="ro-RO" sz="1000" dirty="0" smtClean="0"/>
              <a:t>Proba de evaluare a competenţelor digitale</a:t>
            </a:r>
            <a:r>
              <a:rPr lang="en-US" sz="1000" dirty="0" smtClean="0"/>
              <a:t> – document de </a:t>
            </a:r>
            <a:r>
              <a:rPr lang="en-US" sz="1000" dirty="0" err="1" smtClean="0"/>
              <a:t>lucru</a:t>
            </a:r>
            <a:endParaRPr lang="en-GB" sz="1000" dirty="0" smtClean="0"/>
          </a:p>
        </p:txBody>
      </p:sp>
      <p:sp>
        <p:nvSpPr>
          <p:cNvPr id="10244" name="Rectangle 4"/>
          <p:cNvSpPr>
            <a:spLocks noGrp="1" noChangeArrowheads="1"/>
          </p:cNvSpPr>
          <p:nvPr>
            <p:ph type="body" idx="1"/>
          </p:nvPr>
        </p:nvSpPr>
        <p:spPr>
          <a:xfrm>
            <a:off x="838200" y="1381125"/>
            <a:ext cx="7543800" cy="4321175"/>
          </a:xfrm>
        </p:spPr>
        <p:txBody>
          <a:bodyPr anchor="ctr">
            <a:spAutoFit/>
          </a:bodyPr>
          <a:lstStyle/>
          <a:p>
            <a:pPr marL="609600" indent="-609600" algn="just" eaLnBrk="1" hangingPunct="1">
              <a:spcBef>
                <a:spcPct val="0"/>
              </a:spcBef>
              <a:buFontTx/>
              <a:buNone/>
            </a:pPr>
            <a:r>
              <a:rPr lang="ro-RO" sz="1200" smtClean="0">
                <a:ea typeface="Calibri" pitchFamily="34" charset="0"/>
                <a:cs typeface="Arial" charset="0"/>
              </a:rPr>
              <a:t>În prezent</a:t>
            </a:r>
            <a:r>
              <a:rPr lang="en-GB" sz="1200" smtClean="0">
                <a:ea typeface="Calibri" pitchFamily="34" charset="0"/>
                <a:cs typeface="Arial" charset="0"/>
              </a:rPr>
              <a:t>,</a:t>
            </a:r>
            <a:r>
              <a:rPr lang="ro-RO" sz="1200" smtClean="0">
                <a:ea typeface="Calibri" pitchFamily="34" charset="0"/>
                <a:cs typeface="Arial" charset="0"/>
              </a:rPr>
              <a:t> organismele vii sunt clasificate în cinci regnuri:</a:t>
            </a:r>
            <a:endParaRPr lang="en-GB" sz="1200" smtClean="0">
              <a:ea typeface="Calibri" pitchFamily="34" charset="0"/>
              <a:cs typeface="Arial" charset="0"/>
            </a:endParaRPr>
          </a:p>
          <a:p>
            <a:pPr marL="609600" indent="-609600" algn="just" eaLnBrk="1" hangingPunct="1">
              <a:spcBef>
                <a:spcPct val="0"/>
              </a:spcBef>
              <a:buFontTx/>
              <a:buAutoNum type="arabicPeriod"/>
            </a:pPr>
            <a:r>
              <a:rPr lang="ro-RO" sz="1200" smtClean="0">
                <a:ea typeface="Calibri" pitchFamily="34" charset="0"/>
                <a:cs typeface="Arial" charset="0"/>
              </a:rPr>
              <a:t>Monera</a:t>
            </a:r>
          </a:p>
          <a:p>
            <a:pPr marL="1778000" lvl="1" indent="-533400" algn="just" eaLnBrk="1" hangingPunct="1">
              <a:spcBef>
                <a:spcPct val="0"/>
              </a:spcBef>
              <a:buFontTx/>
              <a:buAutoNum type="alphaLcParenR"/>
            </a:pPr>
            <a:r>
              <a:rPr lang="ro-RO" sz="1200" smtClean="0">
                <a:ea typeface="Calibri" pitchFamily="34" charset="0"/>
                <a:cs typeface="Arial" charset="0"/>
              </a:rPr>
              <a:t>Bacteriile; </a:t>
            </a:r>
          </a:p>
          <a:p>
            <a:pPr marL="1778000" lvl="1" indent="-533400" algn="just" eaLnBrk="1" hangingPunct="1">
              <a:spcBef>
                <a:spcPct val="0"/>
              </a:spcBef>
              <a:buFontTx/>
              <a:buAutoNum type="alphaLcParenR"/>
            </a:pPr>
            <a:r>
              <a:rPr lang="ro-RO" sz="1200" smtClean="0">
                <a:ea typeface="Calibri" pitchFamily="34" charset="0"/>
                <a:cs typeface="Arial" charset="0"/>
              </a:rPr>
              <a:t>Cianobacteriile;</a:t>
            </a:r>
            <a:endParaRPr lang="ro-RO" sz="1200" smtClean="0"/>
          </a:p>
          <a:p>
            <a:pPr marL="1778000" lvl="1" indent="-533400" algn="just" eaLnBrk="1" hangingPunct="1">
              <a:spcBef>
                <a:spcPct val="0"/>
              </a:spcBef>
              <a:buFontTx/>
              <a:buAutoNum type="alphaLcParenR"/>
            </a:pPr>
            <a:r>
              <a:rPr lang="ro-RO" sz="1200" smtClean="0"/>
              <a:t>Archaea;</a:t>
            </a:r>
          </a:p>
          <a:p>
            <a:pPr marL="609600" indent="-609600" algn="just">
              <a:spcBef>
                <a:spcPct val="0"/>
              </a:spcBef>
              <a:buFontTx/>
              <a:buAutoNum type="arabicPeriod"/>
            </a:pPr>
            <a:r>
              <a:rPr lang="ro-RO" sz="1200" smtClean="0"/>
              <a:t>Protista</a:t>
            </a:r>
          </a:p>
          <a:p>
            <a:pPr marL="1778000" lvl="1" indent="-533400" algn="just">
              <a:spcBef>
                <a:spcPct val="0"/>
              </a:spcBef>
              <a:buFontTx/>
              <a:buAutoNum type="alphaLcParenR"/>
            </a:pPr>
            <a:r>
              <a:rPr lang="ro-RO" sz="1200" smtClean="0"/>
              <a:t>Protozoarele;</a:t>
            </a:r>
          </a:p>
          <a:p>
            <a:pPr marL="1778000" lvl="1" indent="-533400" algn="just">
              <a:spcBef>
                <a:spcPct val="0"/>
              </a:spcBef>
              <a:buFontTx/>
              <a:buAutoNum type="alphaLcParenR"/>
            </a:pPr>
            <a:r>
              <a:rPr lang="ro-RO" sz="1200" smtClean="0"/>
              <a:t>Algele;</a:t>
            </a:r>
          </a:p>
          <a:p>
            <a:pPr marL="1778000" lvl="1" indent="-533400" algn="just">
              <a:spcBef>
                <a:spcPct val="0"/>
              </a:spcBef>
              <a:buFontTx/>
              <a:buAutoNum type="alphaLcParenR"/>
            </a:pPr>
            <a:r>
              <a:rPr lang="ro-RO" sz="1200" smtClean="0"/>
              <a:t>Mixomicetele;</a:t>
            </a:r>
          </a:p>
          <a:p>
            <a:pPr marL="1778000" lvl="1" indent="-533400" algn="just">
              <a:spcBef>
                <a:spcPct val="0"/>
              </a:spcBef>
              <a:buFontTx/>
              <a:buAutoNum type="alphaLcParenR"/>
            </a:pPr>
            <a:r>
              <a:rPr lang="ro-RO" sz="1200" smtClean="0"/>
              <a:t>Oomicetele;</a:t>
            </a:r>
          </a:p>
          <a:p>
            <a:pPr marL="609600" indent="-609600" algn="just">
              <a:spcBef>
                <a:spcPct val="0"/>
              </a:spcBef>
              <a:buFontTx/>
              <a:buAutoNum type="arabicPeriod"/>
            </a:pPr>
            <a:r>
              <a:rPr lang="ro-RO" sz="1200" smtClean="0"/>
              <a:t>Fungi</a:t>
            </a:r>
          </a:p>
          <a:p>
            <a:pPr marL="1778000" lvl="1" indent="-533400" algn="just">
              <a:spcBef>
                <a:spcPct val="0"/>
              </a:spcBef>
              <a:buFontTx/>
              <a:buAutoNum type="alphaLcParenR"/>
            </a:pPr>
            <a:r>
              <a:rPr lang="ro-RO" sz="1200" smtClean="0"/>
              <a:t>Chytridiomycota;</a:t>
            </a:r>
          </a:p>
          <a:p>
            <a:pPr marL="1778000" lvl="1" indent="-533400" algn="just">
              <a:spcBef>
                <a:spcPct val="0"/>
              </a:spcBef>
              <a:buFontTx/>
              <a:buAutoNum type="alphaLcParenR"/>
            </a:pPr>
            <a:r>
              <a:rPr lang="ro-RO" sz="1200" smtClean="0"/>
              <a:t>Zygomycota;</a:t>
            </a:r>
          </a:p>
          <a:p>
            <a:pPr marL="1778000" lvl="1" indent="-533400" algn="just">
              <a:spcBef>
                <a:spcPct val="0"/>
              </a:spcBef>
              <a:buFontTx/>
              <a:buAutoNum type="alphaLcParenR"/>
            </a:pPr>
            <a:r>
              <a:rPr lang="ro-RO" sz="1200" smtClean="0"/>
              <a:t>Ascomycota;</a:t>
            </a:r>
          </a:p>
          <a:p>
            <a:pPr marL="1778000" lvl="1" indent="-533400" algn="just">
              <a:spcBef>
                <a:spcPct val="0"/>
              </a:spcBef>
              <a:buFontTx/>
              <a:buAutoNum type="alphaLcParenR"/>
            </a:pPr>
            <a:r>
              <a:rPr lang="ro-RO" sz="1200" smtClean="0"/>
              <a:t>Basidiomycota;</a:t>
            </a:r>
          </a:p>
          <a:p>
            <a:pPr marL="1778000" lvl="1" indent="-533400" algn="just">
              <a:spcBef>
                <a:spcPct val="0"/>
              </a:spcBef>
              <a:buFontTx/>
              <a:buAutoNum type="alphaLcParenR"/>
            </a:pPr>
            <a:r>
              <a:rPr lang="ro-RO" sz="1200" smtClean="0"/>
              <a:t>Lichenii;</a:t>
            </a:r>
          </a:p>
          <a:p>
            <a:pPr marL="609600" indent="-609600" algn="just">
              <a:spcBef>
                <a:spcPct val="0"/>
              </a:spcBef>
              <a:buFontTx/>
              <a:buAutoNum type="arabicPeriod"/>
            </a:pPr>
            <a:r>
              <a:rPr lang="ro-RO" sz="1200" smtClean="0"/>
              <a:t>Plantae</a:t>
            </a:r>
          </a:p>
          <a:p>
            <a:pPr marL="1778000" lvl="1" indent="-533400" algn="just">
              <a:spcBef>
                <a:spcPct val="0"/>
              </a:spcBef>
              <a:buFontTx/>
              <a:buAutoNum type="alphaLcParenR"/>
            </a:pPr>
            <a:r>
              <a:rPr lang="ro-RO" sz="1200" smtClean="0"/>
              <a:t>Plante avasculare;</a:t>
            </a:r>
          </a:p>
          <a:p>
            <a:pPr marL="1778000" lvl="1" indent="-533400" algn="just">
              <a:spcBef>
                <a:spcPct val="0"/>
              </a:spcBef>
              <a:buFontTx/>
              <a:buAutoNum type="alphaLcParenR"/>
            </a:pPr>
            <a:r>
              <a:rPr lang="ro-RO" sz="1200" smtClean="0"/>
              <a:t>Plante vasculare;</a:t>
            </a:r>
          </a:p>
          <a:p>
            <a:pPr marL="609600" indent="-609600" algn="just">
              <a:spcBef>
                <a:spcPct val="0"/>
              </a:spcBef>
              <a:buFontTx/>
              <a:buAutoNum type="arabicPeriod"/>
            </a:pPr>
            <a:r>
              <a:rPr lang="ro-RO" sz="1200" smtClean="0"/>
              <a:t>Animalia</a:t>
            </a:r>
          </a:p>
          <a:p>
            <a:pPr marL="1778000" lvl="1" indent="-533400" algn="just">
              <a:spcBef>
                <a:spcPct val="0"/>
              </a:spcBef>
              <a:buFontTx/>
              <a:buAutoNum type="alphaLcParenR"/>
            </a:pPr>
            <a:r>
              <a:rPr lang="ro-RO" sz="1200" smtClean="0"/>
              <a:t>Nevertebrate;</a:t>
            </a:r>
          </a:p>
          <a:p>
            <a:pPr marL="1778000" lvl="1" indent="-533400" algn="just">
              <a:spcBef>
                <a:spcPct val="0"/>
              </a:spcBef>
              <a:buFontTx/>
              <a:buAutoNum type="alphaLcParenR"/>
            </a:pPr>
            <a:r>
              <a:rPr lang="ro-RO" sz="1200" smtClean="0"/>
              <a:t>Cordate</a:t>
            </a:r>
            <a:r>
              <a:rPr lang="en-GB" sz="1200" smtClean="0"/>
              <a:t>.</a:t>
            </a:r>
            <a:endParaRPr lang="ro-RO" sz="1200" smtClean="0"/>
          </a:p>
          <a:p>
            <a:pPr marL="609600" indent="-609600" algn="just">
              <a:spcBef>
                <a:spcPct val="0"/>
              </a:spcBef>
              <a:buFontTx/>
              <a:buNone/>
            </a:pPr>
            <a:endParaRPr lang="ro-RO" sz="1400" smtClean="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80</TotalTime>
  <Words>301</Words>
  <Application>Microsoft Office PowerPoint</Application>
  <PresentationFormat>On-screen Show (4:3)</PresentationFormat>
  <Paragraphs>33</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Default Design</vt:lpstr>
      <vt:lpstr>UNITATEA ŞI DIVERSITATEA LUMII VII</vt:lpstr>
      <vt:lpstr>Examenul de bacalaureat 2012 Proba de evaluare a competenţelor digitale – document de lucru</vt:lpstr>
      <vt:lpstr>Examenul de bacalaureat 2012 Proba de evaluare a competenţelor digitale – document de lucru</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UNITATEA ŞI DIVERSITATEA LUMII VII</dc:title>
  <dc:creator>CNEE</dc:creator>
  <cp:lastModifiedBy>Guest</cp:lastModifiedBy>
  <cp:revision>32</cp:revision>
  <cp:lastPrinted>1601-01-01T00:00:00Z</cp:lastPrinted>
  <dcterms:created xsi:type="dcterms:W3CDTF">1601-01-01T00:00:00Z</dcterms:created>
  <dcterms:modified xsi:type="dcterms:W3CDTF">2012-06-18T13:32:07Z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